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pt-BR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pt-BR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2405CCC-9CAD-480C-86C6-C19798E78C04}" type="slidenum">
              <a:rPr lang="pt-BR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VLC – Comunicação Óptica por Luz Visível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3200">
                <a:latin typeface="Arial"/>
              </a:rPr>
              <a:t>Universidade de Brasília – UnB</a:t>
            </a:r>
            <a:endParaRPr/>
          </a:p>
          <a:p>
            <a:pPr algn="ctr"/>
            <a:r>
              <a:rPr lang="pt-BR" sz="3200">
                <a:latin typeface="Arial"/>
              </a:rPr>
              <a:t>Faculdade do Gama – FGA</a:t>
            </a:r>
            <a:endParaRPr/>
          </a:p>
          <a:p>
            <a:pPr algn="ctr"/>
            <a:r>
              <a:rPr lang="pt-BR" sz="3200">
                <a:latin typeface="Arial"/>
              </a:rPr>
              <a:t>Engenharia Eletrônica</a:t>
            </a:r>
            <a:endParaRPr/>
          </a:p>
          <a:p>
            <a:pPr algn="ctr"/>
            <a:endParaRPr/>
          </a:p>
          <a:p>
            <a:pPr algn="ctr"/>
            <a:r>
              <a:rPr lang="pt-BR" sz="3200">
                <a:latin typeface="Arial"/>
              </a:rPr>
              <a:t>Vilmey Francisco Romano Filho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Pequeno Alcance</a:t>
            </a:r>
            <a:endParaRPr/>
          </a:p>
        </p:txBody>
      </p:sp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0200" y="1768680"/>
            <a:ext cx="4393800" cy="438444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Aplicações hospitalares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Áreas restritas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Bases aéreas;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Aviões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Interferência Eletromagnética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Médio alcance</a:t>
            </a:r>
            <a:endParaRPr/>
          </a:p>
        </p:txBody>
      </p:sp>
      <p:pic>
        <p:nvPicPr>
          <p:cNvPr id="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931480"/>
            <a:ext cx="4426920" cy="205884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Ordem de metros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Substitui Wi-Fi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Longa vida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Tolerância a umidade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Menor consumo de energia elétrica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Longo alcance</a:t>
            </a:r>
            <a:endParaRPr/>
          </a:p>
        </p:txBody>
      </p:sp>
      <p:pic>
        <p:nvPicPr>
          <p:cNvPr id="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690280"/>
            <a:ext cx="4426920" cy="2541240"/>
          </a:xfrm>
          <a:prstGeom prst="rect">
            <a:avLst/>
          </a:prstGeom>
          <a:ln>
            <a:noFill/>
          </a:ln>
        </p:spPr>
      </p:pic>
      <p:sp>
        <p:nvSpPr>
          <p:cNvPr id="71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Alcance de Km;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Aplicações automotivas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Utilizada no 11/Set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OWC vs. Rádio</a:t>
            </a:r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54280" y="1973520"/>
            <a:ext cx="8391240" cy="361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63600" y="1920240"/>
            <a:ext cx="7590960" cy="436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Topologias de Disposição</a:t>
            </a:r>
            <a:endParaRPr/>
          </a:p>
        </p:txBody>
      </p:sp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7360" y="1371600"/>
            <a:ext cx="6583680" cy="3749040"/>
          </a:xfrm>
          <a:prstGeom prst="rect">
            <a:avLst/>
          </a:prstGeom>
          <a:ln>
            <a:noFill/>
          </a:ln>
        </p:spPr>
      </p:pic>
      <p:sp>
        <p:nvSpPr>
          <p:cNvPr id="80" name="TextShape 2"/>
          <p:cNvSpPr txBox="1"/>
          <p:nvPr/>
        </p:nvSpPr>
        <p:spPr>
          <a:xfrm>
            <a:off x="504000" y="5283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Direcionado – alinhado Tx e Rx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Não direcionado – não alinhado Tx e Rx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Hibrido – Combinação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Exemplos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10880" y="1830960"/>
            <a:ext cx="8096040" cy="520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Montagem de Hardware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Comunicação ponto a ponto;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Unidirecional;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Meio aéreo.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3960" y="3832560"/>
            <a:ext cx="9210240" cy="22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Montagem de Hardware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5040" y="1829160"/>
            <a:ext cx="7048080" cy="47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Mensagem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OOK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74720" y="2220120"/>
            <a:ext cx="6104520" cy="11631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4480560"/>
            <a:ext cx="6378840" cy="1188720"/>
          </a:xfrm>
          <a:prstGeom prst="rect">
            <a:avLst/>
          </a:prstGeom>
          <a:ln>
            <a:noFill/>
          </a:ln>
        </p:spPr>
      </p:pic>
      <p:sp>
        <p:nvSpPr>
          <p:cNvPr id="94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Pacote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Estrutura</a:t>
            </a:r>
            <a:endParaRPr/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Introdução ao VLC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Introdução ao LED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Potenciais aplicações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Hardware utilizado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Transmissor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Receptor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Testes do sistema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Testes de transmissão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Cronograma Futuro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Emissor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5920" y="2286000"/>
            <a:ext cx="6089400" cy="402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Receptor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31280" y="2587320"/>
            <a:ext cx="7172640" cy="308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Receptor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Características fotodiodo</a:t>
            </a:r>
            <a:endParaRPr/>
          </a:p>
        </p:txBody>
      </p:sp>
      <p:pic>
        <p:nvPicPr>
          <p:cNvPr id="1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5200" y="2845080"/>
            <a:ext cx="5009760" cy="18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Futuros aprimoramentos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2286000"/>
            <a:ext cx="4426920" cy="13777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4754880"/>
            <a:ext cx="4846320" cy="1598760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548640" y="40352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Receptor</a:t>
            </a:r>
            <a:endParaRPr/>
          </a:p>
        </p:txBody>
      </p:sp>
      <p:sp>
        <p:nvSpPr>
          <p:cNvPr id="108" name="TextShape 3"/>
          <p:cNvSpPr txBox="1"/>
          <p:nvPr/>
        </p:nvSpPr>
        <p:spPr>
          <a:xfrm>
            <a:off x="548640" y="18288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Emissor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Testes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r>
              <a:rPr lang="pt-BR" sz="3200">
                <a:latin typeface="Arial"/>
              </a:rPr>
              <a:t>Sensores ópticos alinhados;</a:t>
            </a:r>
            <a:endParaRPr/>
          </a:p>
          <a:p>
            <a:r>
              <a:rPr lang="pt-BR" sz="3200">
                <a:latin typeface="Arial"/>
              </a:rPr>
              <a:t>Canal de comunicação aéreo;</a:t>
            </a:r>
            <a:endParaRPr/>
          </a:p>
          <a:p>
            <a:r>
              <a:rPr lang="pt-BR" sz="3200">
                <a:latin typeface="Arial"/>
              </a:rPr>
              <a:t>Ambiente fechado Indoor;</a:t>
            </a:r>
            <a:endParaRPr/>
          </a:p>
          <a:p>
            <a:r>
              <a:rPr lang="pt-BR" sz="3200">
                <a:latin typeface="Arial"/>
              </a:rPr>
              <a:t>Distância de 7.5 cm entre os sensores;</a:t>
            </a:r>
            <a:endParaRPr/>
          </a:p>
          <a:p>
            <a:r>
              <a:rPr lang="pt-BR" sz="3200">
                <a:latin typeface="Arial"/>
              </a:rPr>
              <a:t>Iluminação ambiente;</a:t>
            </a:r>
            <a:endParaRPr/>
          </a:p>
          <a:p>
            <a:r>
              <a:rPr lang="pt-BR" sz="3200">
                <a:latin typeface="Arial"/>
              </a:rPr>
              <a:t>Taxa de transmissão de 100 a 500 Hz.</a:t>
            </a:r>
            <a:endParaRPr/>
          </a:p>
          <a:p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Montagem Proposta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86444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Dados Recebidos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1577520"/>
            <a:ext cx="4390560" cy="537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Cronograma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2286000"/>
            <a:ext cx="10079640" cy="288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440" y="15120"/>
            <a:ext cx="978984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Introdução ao VLC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Comunicação utilizando a Luz visível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Características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Visibilidade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Segurança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Não regulamentada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Uso em áreas restritas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História</a:t>
            </a:r>
            <a:endParaRPr/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924560"/>
            <a:ext cx="8334000" cy="49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2313000"/>
            <a:ext cx="8152920" cy="436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O que é Comunicação Óptica sem Fio ?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Sem Fio;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Não guiada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Faixa de luz visível, infravermelho ou ultravioleta.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30960" y="4297680"/>
            <a:ext cx="6581520" cy="255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Tipos de OWC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2011680"/>
            <a:ext cx="7372080" cy="500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Classificações de alcance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7400" y="2630880"/>
            <a:ext cx="6543360" cy="23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Pequeno alcance</a:t>
            </a:r>
            <a:endParaRPr/>
          </a:p>
        </p:txBody>
      </p:sp>
      <p:pic>
        <p:nvPicPr>
          <p:cNvPr id="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856600"/>
            <a:ext cx="4426920" cy="2208960"/>
          </a:xfrm>
          <a:prstGeom prst="rect">
            <a:avLst/>
          </a:prstGeom>
          <a:ln>
            <a:noFill/>
          </a:ln>
        </p:spPr>
      </p:pic>
      <p:sp>
        <p:nvSpPr>
          <p:cNvPr id="6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Substitui o cobre;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Transmissão Inter/Intra chip;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Baixa latência;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Alta taxa de transmissão;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